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570F-7F77-93E6-A9A0-10519E530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NMF based </a:t>
            </a:r>
            <a:r>
              <a:rPr lang="en-US" dirty="0" err="1"/>
              <a:t>emg</a:t>
            </a:r>
            <a:r>
              <a:rPr lang="en-US" dirty="0"/>
              <a:t> synergy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B5E33-8F12-BF35-436D-A841F036D1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7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5777-32EA-3848-EADE-7528A06B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131" y="4796422"/>
            <a:ext cx="3458939" cy="1384245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effectLst/>
                <a:latin typeface="Courier New" panose="02070309020205020404" pitchFamily="49" charset="0"/>
              </a:rPr>
              <a:t>SR_middle.mat</a:t>
            </a:r>
            <a:br>
              <a:rPr lang="en-US" dirty="0"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5" name="Content Placeholder 4" descr="A graph showing a number of blue lines&#10;&#10;Description automatically generated">
            <a:extLst>
              <a:ext uri="{FF2B5EF4-FFF2-40B4-BE49-F238E27FC236}">
                <a16:creationId xmlns:a16="http://schemas.microsoft.com/office/drawing/2014/main" id="{B9A1DCBA-28D1-DA97-1B47-64DA40AE9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7846" y="1702017"/>
            <a:ext cx="2553532" cy="1834933"/>
          </a:xfrm>
        </p:spPr>
      </p:pic>
      <p:pic>
        <p:nvPicPr>
          <p:cNvPr id="7" name="Picture 6" descr="A blue graph with white text&#10;&#10;Description automatically generated">
            <a:extLst>
              <a:ext uri="{FF2B5EF4-FFF2-40B4-BE49-F238E27FC236}">
                <a16:creationId xmlns:a16="http://schemas.microsoft.com/office/drawing/2014/main" id="{117B8918-3C15-9494-1888-40A26596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01" y="1702017"/>
            <a:ext cx="2576467" cy="1773086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CB95C009-3000-565B-1A22-70BDCD95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90" y="156163"/>
            <a:ext cx="3332088" cy="2300241"/>
          </a:xfrm>
          <a:prstGeom prst="rect">
            <a:avLst/>
          </a:prstGeom>
        </p:spPr>
      </p:pic>
      <p:pic>
        <p:nvPicPr>
          <p:cNvPr id="11" name="Picture 10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C2B3DDD3-D658-9356-1DB4-78EBC44B9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239"/>
            <a:ext cx="3137840" cy="2262714"/>
          </a:xfrm>
          <a:prstGeom prst="rect">
            <a:avLst/>
          </a:prstGeom>
        </p:spPr>
      </p:pic>
      <p:pic>
        <p:nvPicPr>
          <p:cNvPr id="13" name="Picture 12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702C838F-CAE5-DB78-8949-7BDE331C1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568" y="2389358"/>
            <a:ext cx="3458939" cy="2394976"/>
          </a:xfrm>
          <a:prstGeom prst="rect">
            <a:avLst/>
          </a:prstGeom>
        </p:spPr>
      </p:pic>
      <p:pic>
        <p:nvPicPr>
          <p:cNvPr id="15" name="Picture 14" descr="A graph showing a blue line&#10;&#10;Description automatically generated with medium confidence">
            <a:extLst>
              <a:ext uri="{FF2B5EF4-FFF2-40B4-BE49-F238E27FC236}">
                <a16:creationId xmlns:a16="http://schemas.microsoft.com/office/drawing/2014/main" id="{DB7D668E-0642-006E-D188-809845545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89358"/>
            <a:ext cx="3186482" cy="2295185"/>
          </a:xfrm>
          <a:prstGeom prst="rect">
            <a:avLst/>
          </a:prstGeom>
        </p:spPr>
      </p:pic>
      <p:pic>
        <p:nvPicPr>
          <p:cNvPr id="17" name="Picture 16" descr="A graph showing a graph&#10;&#10;Description automatically generated">
            <a:extLst>
              <a:ext uri="{FF2B5EF4-FFF2-40B4-BE49-F238E27FC236}">
                <a16:creationId xmlns:a16="http://schemas.microsoft.com/office/drawing/2014/main" id="{609CC876-5AA1-974F-C2E3-B23FC0D057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210" y="4608026"/>
            <a:ext cx="3458940" cy="2295185"/>
          </a:xfrm>
          <a:prstGeom prst="rect">
            <a:avLst/>
          </a:prstGeom>
        </p:spPr>
      </p:pic>
      <p:pic>
        <p:nvPicPr>
          <p:cNvPr id="19" name="Picture 18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B912447D-B0C5-91AA-3197-106F7B4012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608026"/>
            <a:ext cx="3211210" cy="23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1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DA83-1C2A-4ACA-73FC-5A4FCF86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205" y="3463343"/>
            <a:ext cx="3779427" cy="1458737"/>
          </a:xfrm>
        </p:spPr>
        <p:txBody>
          <a:bodyPr/>
          <a:lstStyle/>
          <a:p>
            <a:r>
              <a:rPr lang="en-US" dirty="0" err="1">
                <a:effectLst/>
                <a:latin typeface="Courier New" panose="02070309020205020404" pitchFamily="49" charset="0"/>
              </a:rPr>
              <a:t>SR_pinky.mat</a:t>
            </a:r>
            <a:br>
              <a:rPr lang="en-US" dirty="0"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93642012-0857-063B-8C6F-2912FD6F0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6092" y="139222"/>
            <a:ext cx="2782190" cy="1796699"/>
          </a:xfrm>
        </p:spPr>
      </p:pic>
      <p:pic>
        <p:nvPicPr>
          <p:cNvPr id="7" name="Picture 6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5CCF20CE-AABD-5B9D-EA81-D1D5C61B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466" y="192728"/>
            <a:ext cx="2513626" cy="1784061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1C5FD5DD-F788-1ED1-6665-C053B7C6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68" y="437532"/>
            <a:ext cx="3334711" cy="2103037"/>
          </a:xfrm>
          <a:prstGeom prst="rect">
            <a:avLst/>
          </a:prstGeom>
        </p:spPr>
      </p:pic>
      <p:pic>
        <p:nvPicPr>
          <p:cNvPr id="11" name="Picture 10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9AD603E1-00A8-3CD7-6C4E-1AC75E9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73" y="380506"/>
            <a:ext cx="3297642" cy="2224423"/>
          </a:xfrm>
          <a:prstGeom prst="rect">
            <a:avLst/>
          </a:prstGeom>
        </p:spPr>
      </p:pic>
      <p:pic>
        <p:nvPicPr>
          <p:cNvPr id="13" name="Picture 12" descr="A graph with a line&#10;&#10;Description automatically generated">
            <a:extLst>
              <a:ext uri="{FF2B5EF4-FFF2-40B4-BE49-F238E27FC236}">
                <a16:creationId xmlns:a16="http://schemas.microsoft.com/office/drawing/2014/main" id="{9D230574-1A56-2AA5-3474-26F2ECB62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754" y="2512867"/>
            <a:ext cx="3232384" cy="2121827"/>
          </a:xfrm>
          <a:prstGeom prst="rect">
            <a:avLst/>
          </a:prstGeom>
        </p:spPr>
      </p:pic>
      <p:pic>
        <p:nvPicPr>
          <p:cNvPr id="15" name="Picture 14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357BFB81-C087-0F5C-CDA0-8DAE8AD18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12867"/>
            <a:ext cx="3334710" cy="2153120"/>
          </a:xfrm>
          <a:prstGeom prst="rect">
            <a:avLst/>
          </a:prstGeom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39190BAC-A540-D5B0-C3B8-EAF875735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558" y="4634694"/>
            <a:ext cx="3502608" cy="2224423"/>
          </a:xfrm>
          <a:prstGeom prst="rect">
            <a:avLst/>
          </a:prstGeom>
        </p:spPr>
      </p:pic>
      <p:pic>
        <p:nvPicPr>
          <p:cNvPr id="19" name="Picture 18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83527C2F-E325-7084-7142-32208FD3C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3" y="4685992"/>
            <a:ext cx="3039475" cy="21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221B-EE73-E8C5-C427-1C969A6F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005" y="3015158"/>
            <a:ext cx="3701132" cy="2446753"/>
          </a:xfrm>
        </p:spPr>
        <p:txBody>
          <a:bodyPr/>
          <a:lstStyle/>
          <a:p>
            <a:r>
              <a:rPr lang="en-US" dirty="0" err="1">
                <a:effectLst/>
                <a:latin typeface="Courier New" panose="02070309020205020404" pitchFamily="49" charset="0"/>
              </a:rPr>
              <a:t>SR_ring.mat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034DB196-40D5-5CE2-6725-E1F7B28F6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9157" y="14320"/>
            <a:ext cx="2424318" cy="1662305"/>
          </a:xfrm>
        </p:spPr>
      </p:pic>
      <p:pic>
        <p:nvPicPr>
          <p:cNvPr id="7" name="Picture 6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033E785D-E840-5CFE-22C9-3F1C7B88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44" y="14320"/>
            <a:ext cx="2833879" cy="1812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37E9C-B704-82C0-3925-901FD148A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560" y="2492767"/>
            <a:ext cx="3077139" cy="1992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78708-E4D4-16C8-3BFC-979146A5E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032" y="2287533"/>
            <a:ext cx="3107373" cy="2117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57CB5-EBEC-4C89-E050-44DEE3FFB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445" y="-19705"/>
            <a:ext cx="3643913" cy="2391990"/>
          </a:xfrm>
          <a:prstGeom prst="rect">
            <a:avLst/>
          </a:prstGeom>
        </p:spPr>
      </p:pic>
      <p:pic>
        <p:nvPicPr>
          <p:cNvPr id="15" name="Picture 14" descr="A blue sound wave graph&#10;&#10;Description automatically generated">
            <a:extLst>
              <a:ext uri="{FF2B5EF4-FFF2-40B4-BE49-F238E27FC236}">
                <a16:creationId xmlns:a16="http://schemas.microsoft.com/office/drawing/2014/main" id="{4121007E-7FE6-4C25-59DC-BE574EA20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251" y="14320"/>
            <a:ext cx="3414696" cy="2287435"/>
          </a:xfrm>
          <a:prstGeom prst="rect">
            <a:avLst/>
          </a:prstGeom>
        </p:spPr>
      </p:pic>
      <p:pic>
        <p:nvPicPr>
          <p:cNvPr id="17" name="Picture 16" descr="A graph of a graph&#10;&#10;Description automatically generated">
            <a:extLst>
              <a:ext uri="{FF2B5EF4-FFF2-40B4-BE49-F238E27FC236}">
                <a16:creationId xmlns:a16="http://schemas.microsoft.com/office/drawing/2014/main" id="{9E1B64DD-5590-3BDA-EC11-976184FFF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486" y="4485715"/>
            <a:ext cx="2842728" cy="24467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3ED2E0-171D-FE49-9A5B-F67234E1B4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4" y="4574968"/>
            <a:ext cx="3514161" cy="23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6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9061-CF87-6A9B-D226-39F53920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16" y="3799574"/>
            <a:ext cx="3962400" cy="2153375"/>
          </a:xfrm>
        </p:spPr>
        <p:txBody>
          <a:bodyPr/>
          <a:lstStyle/>
          <a:p>
            <a:r>
              <a:rPr lang="en-US" dirty="0" err="1">
                <a:effectLst/>
                <a:latin typeface="Courier New" panose="02070309020205020404" pitchFamily="49" charset="0"/>
              </a:rPr>
              <a:t>SR_thumb.mat</a:t>
            </a:r>
            <a:br>
              <a:rPr lang="en-US" dirty="0"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E3F5B563-B5B9-BFDF-F451-241590304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1704" y="90659"/>
            <a:ext cx="2692441" cy="2327984"/>
          </a:xfrm>
        </p:spPr>
      </p:pic>
      <p:pic>
        <p:nvPicPr>
          <p:cNvPr id="7" name="Picture 6" descr="A blue graph with white text&#10;&#10;Description automatically generated">
            <a:extLst>
              <a:ext uri="{FF2B5EF4-FFF2-40B4-BE49-F238E27FC236}">
                <a16:creationId xmlns:a16="http://schemas.microsoft.com/office/drawing/2014/main" id="{FEAFF8BB-D20D-0C55-B621-2875526B3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520" y="71686"/>
            <a:ext cx="3085184" cy="2327984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6BBCB27C-8B35-DA30-10A4-3C9885F0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391" y="260923"/>
            <a:ext cx="2826077" cy="2036491"/>
          </a:xfrm>
          <a:prstGeom prst="rect">
            <a:avLst/>
          </a:prstGeom>
        </p:spPr>
      </p:pic>
      <p:pic>
        <p:nvPicPr>
          <p:cNvPr id="11" name="Picture 10" descr="A graph of blue lines&#10;&#10;Description automatically generated">
            <a:extLst>
              <a:ext uri="{FF2B5EF4-FFF2-40B4-BE49-F238E27FC236}">
                <a16:creationId xmlns:a16="http://schemas.microsoft.com/office/drawing/2014/main" id="{D0F34305-91EB-FF49-9E6D-6DDB9CE2B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" y="0"/>
            <a:ext cx="3613357" cy="2546177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BFABCBFA-2FC4-1DA6-72A3-091C73BE9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460" y="2578307"/>
            <a:ext cx="2826077" cy="2056618"/>
          </a:xfrm>
          <a:prstGeom prst="rect">
            <a:avLst/>
          </a:prstGeom>
        </p:spPr>
      </p:pic>
      <p:pic>
        <p:nvPicPr>
          <p:cNvPr id="15" name="Picture 14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5F425BEA-0A63-C288-64D3-44B1320DF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" y="2566737"/>
            <a:ext cx="3149311" cy="2153375"/>
          </a:xfrm>
          <a:prstGeom prst="rect">
            <a:avLst/>
          </a:prstGeom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8E5A0B48-8AB1-7F77-769D-2D3D62E7D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2029" y="4560586"/>
            <a:ext cx="3457671" cy="2309260"/>
          </a:xfrm>
          <a:prstGeom prst="rect">
            <a:avLst/>
          </a:prstGeom>
        </p:spPr>
      </p:pic>
      <p:pic>
        <p:nvPicPr>
          <p:cNvPr id="19" name="Picture 18" descr="A blue graph with white text&#10;&#10;Description automatically generated">
            <a:extLst>
              <a:ext uri="{FF2B5EF4-FFF2-40B4-BE49-F238E27FC236}">
                <a16:creationId xmlns:a16="http://schemas.microsoft.com/office/drawing/2014/main" id="{995F7B85-5758-D5D5-6779-8F2034F8C0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98" y="4560586"/>
            <a:ext cx="3119058" cy="22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581B-F2DC-9CBC-3B25-65BF2672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7DD48-A8BA-E39D-EA1A-B4D18E3D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https://colab.research.google.com/drive/1ZeAcuWlj1W65FMrOwKkO1gVA6LUGSeCx?usp=sharing</a:t>
            </a:r>
          </a:p>
        </p:txBody>
      </p:sp>
    </p:spTree>
    <p:extLst>
      <p:ext uri="{BB962C8B-B14F-4D97-AF65-F5344CB8AC3E}">
        <p14:creationId xmlns:p14="http://schemas.microsoft.com/office/powerpoint/2010/main" val="234867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8220-E63C-A302-753F-4078F1B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8E932B-F693-7928-7FF3-008D96262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4731" y="1935921"/>
            <a:ext cx="4917269" cy="27659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DF21C-78C9-B12B-7AC8-227D9EDA1C10}"/>
              </a:ext>
            </a:extLst>
          </p:cNvPr>
          <p:cNvSpPr txBox="1"/>
          <p:nvPr/>
        </p:nvSpPr>
        <p:spPr>
          <a:xfrm>
            <a:off x="913796" y="2277979"/>
            <a:ext cx="63609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Nonnegative Matrix Factorization (NMF) is a technique in </a:t>
            </a:r>
          </a:p>
          <a:p>
            <a:r>
              <a:rPr lang="en-US" b="0" i="0" dirty="0">
                <a:effectLst/>
                <a:latin typeface="-apple-system"/>
              </a:rPr>
              <a:t>machine learning and signal processing that factorizes </a:t>
            </a:r>
          </a:p>
          <a:p>
            <a:r>
              <a:rPr lang="en-US" b="0" i="0" dirty="0">
                <a:effectLst/>
                <a:latin typeface="-apple-system"/>
              </a:rPr>
              <a:t>a nonnegative matrix into two nonnegative matrices, </a:t>
            </a:r>
          </a:p>
          <a:p>
            <a:r>
              <a:rPr lang="en-US" b="0" i="0" dirty="0">
                <a:effectLst/>
                <a:latin typeface="-apple-system"/>
              </a:rPr>
              <a:t>where one matrix represents a set of basis functions</a:t>
            </a:r>
          </a:p>
          <a:p>
            <a:r>
              <a:rPr lang="en-US" b="0" i="0" dirty="0">
                <a:effectLst/>
                <a:latin typeface="-apple-system"/>
              </a:rPr>
              <a:t>and the other represents the activation coefficients of these basis functions. </a:t>
            </a:r>
          </a:p>
          <a:p>
            <a:r>
              <a:rPr lang="en-US" b="0" i="0" dirty="0">
                <a:effectLst/>
                <a:latin typeface="-apple-system"/>
              </a:rPr>
              <a:t>NMF has been widely used in applications such as</a:t>
            </a:r>
          </a:p>
          <a:p>
            <a:r>
              <a:rPr lang="en-US" b="0" i="0" dirty="0">
                <a:effectLst/>
                <a:latin typeface="-apple-system"/>
              </a:rPr>
              <a:t>image processing, audio signal processing, text mining, and bioinformatics.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5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E544-46FB-2103-37B9-F8516F03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80" y="609600"/>
            <a:ext cx="2093076" cy="1326321"/>
          </a:xfrm>
        </p:spPr>
        <p:txBody>
          <a:bodyPr/>
          <a:lstStyle/>
          <a:p>
            <a:r>
              <a:rPr lang="en-US" dirty="0"/>
              <a:t>How it 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EE500-0422-B1D9-6D1F-98FA4FE9D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29" r="1262" b="41573"/>
          <a:stretch/>
        </p:blipFill>
        <p:spPr>
          <a:xfrm>
            <a:off x="7884696" y="5274781"/>
            <a:ext cx="3655960" cy="124412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2DCCF6-729E-1017-EB3F-0EEF8D161A42}"/>
              </a:ext>
            </a:extLst>
          </p:cNvPr>
          <p:cNvSpPr txBox="1"/>
          <p:nvPr/>
        </p:nvSpPr>
        <p:spPr>
          <a:xfrm>
            <a:off x="381000" y="137160"/>
            <a:ext cx="89001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-apple-system"/>
              </a:rPr>
              <a:t>Given a nonnegative matrix X, NMF seeks to find two nonnegative matrices W and H such that:</a:t>
            </a:r>
          </a:p>
          <a:p>
            <a:pPr algn="l"/>
            <a:r>
              <a:rPr lang="en-US" b="0" i="0" dirty="0">
                <a:effectLst/>
                <a:latin typeface="-apple-system"/>
              </a:rPr>
              <a:t>X ≈ WH</a:t>
            </a:r>
          </a:p>
          <a:p>
            <a:r>
              <a:rPr lang="en-US" dirty="0">
                <a:latin typeface="-apple-system"/>
              </a:rPr>
              <a:t>-</a:t>
            </a:r>
            <a:r>
              <a:rPr lang="en-US" b="0" dirty="0">
                <a:effectLst/>
                <a:latin typeface="Courier New" panose="02070309020205020404" pitchFamily="49" charset="0"/>
              </a:rPr>
              <a:t>W is the matrix of activation coefficients,</a:t>
            </a:r>
          </a:p>
          <a:p>
            <a:r>
              <a:rPr lang="en-US" b="0" dirty="0">
                <a:effectLst/>
                <a:latin typeface="Courier New" panose="02070309020205020404" pitchFamily="49" charset="0"/>
              </a:rPr>
              <a:t>which represents the contribution of each basis function to each time point in the input data.</a:t>
            </a:r>
          </a:p>
          <a:p>
            <a:r>
              <a:rPr lang="en-US" b="0" dirty="0">
                <a:effectLst/>
                <a:latin typeface="Courier New" panose="02070309020205020404" pitchFamily="49" charset="0"/>
              </a:rPr>
              <a:t>Each row of W corresponds to a time point in the input data, and each column corresponds to a basis function.</a:t>
            </a:r>
          </a:p>
          <a:p>
            <a:r>
              <a:rPr lang="en-US" b="0" dirty="0">
                <a:effectLst/>
                <a:latin typeface="Courier New" panose="02070309020205020404" pitchFamily="49" charset="0"/>
              </a:rPr>
              <a:t>The values in W are non-negative and indicate the strength of the contribution of each basis function to each time point in the input data.</a:t>
            </a:r>
          </a:p>
          <a:p>
            <a:r>
              <a:rPr lang="en-US" b="0" dirty="0">
                <a:effectLst/>
                <a:latin typeface="Courier New" panose="02070309020205020404" pitchFamily="49" charset="0"/>
              </a:rPr>
              <a:t>In other words, W tells us how much of each basis function is present at each time point in the input data.</a:t>
            </a:r>
          </a:p>
          <a:p>
            <a:r>
              <a:rPr lang="en-US" dirty="0">
                <a:latin typeface="Courier New" panose="02070309020205020404" pitchFamily="49" charset="0"/>
              </a:rPr>
              <a:t>-</a:t>
            </a:r>
            <a:r>
              <a:rPr lang="en-US" b="0" dirty="0">
                <a:effectLst/>
                <a:latin typeface="Courier New" panose="02070309020205020404" pitchFamily="49" charset="0"/>
              </a:rPr>
              <a:t>H is the matrix of basis functions, which represents the templates that are learned from the input data.</a:t>
            </a:r>
          </a:p>
          <a:p>
            <a:r>
              <a:rPr lang="en-US" b="0" dirty="0">
                <a:effectLst/>
                <a:latin typeface="Courier New" panose="02070309020205020404" pitchFamily="49" charset="0"/>
              </a:rPr>
              <a:t>Each row of H corresponds to a basis function, and each column corresponds to a channel in the input data.</a:t>
            </a:r>
          </a:p>
          <a:p>
            <a:r>
              <a:rPr lang="en-US" b="0" dirty="0">
                <a:effectLst/>
                <a:latin typeface="Courier New" panose="02070309020205020404" pitchFamily="49" charset="0"/>
              </a:rPr>
              <a:t>The values in H are also non-negative and indicate the shape or waveform of each basis function.</a:t>
            </a:r>
          </a:p>
          <a:p>
            <a:endParaRPr lang="en-US" b="0" dirty="0">
              <a:effectLst/>
              <a:latin typeface="Courier New" panose="02070309020205020404" pitchFamily="49" charset="0"/>
            </a:endParaRPr>
          </a:p>
          <a:p>
            <a:pPr algn="l"/>
            <a:endParaRPr lang="en-US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3701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2D9F-7B17-6D7F-8F21-4A9B56E2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1173480"/>
            <a:ext cx="4455276" cy="6858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0739-75B8-E4F2-722D-C773B4D89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The goal of NMF is to find a low-rank approximation of the input matrix X by factorizing it into two smaller matrices W and H. The rank r of the approximation is determined by the number of basis functions.</a:t>
            </a:r>
          </a:p>
          <a:p>
            <a:pPr algn="l"/>
            <a:r>
              <a:rPr lang="en-US" b="0" i="0" dirty="0">
                <a:effectLst/>
                <a:latin typeface="-apple-system"/>
              </a:rPr>
              <a:t>The factorization is done by minimizing a cost function that measures the distance between X and the approximation WH subject to the nonnegativity constraints: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-apple-system"/>
              </a:rPr>
              <a:t>minimize ||X - WH||_F^2 subject to W &gt;= 0, H &gt;= 0 where ||.||_F is the </a:t>
            </a:r>
            <a:r>
              <a:rPr lang="en-US" b="0" i="0" dirty="0" err="1">
                <a:effectLst/>
                <a:latin typeface="-apple-system"/>
              </a:rPr>
              <a:t>Frobenius</a:t>
            </a:r>
            <a:r>
              <a:rPr lang="en-US" b="0" i="0" dirty="0">
                <a:effectLst/>
                <a:latin typeface="-apple-system"/>
              </a:rPr>
              <a:t> norm.(</a:t>
            </a:r>
            <a:r>
              <a:rPr lang="en-US" b="0" dirty="0">
                <a:effectLst/>
                <a:latin typeface="Courier New" panose="02070309020205020404" pitchFamily="49" charset="0"/>
              </a:rPr>
              <a:t>The </a:t>
            </a:r>
            <a:r>
              <a:rPr lang="en-US" b="0" dirty="0" err="1">
                <a:effectLst/>
                <a:latin typeface="Courier New" panose="02070309020205020404" pitchFamily="49" charset="0"/>
              </a:rPr>
              <a:t>Frobenius</a:t>
            </a:r>
            <a:r>
              <a:rPr lang="en-US" b="0" dirty="0">
                <a:effectLst/>
                <a:latin typeface="Courier New" panose="02070309020205020404" pitchFamily="49" charset="0"/>
              </a:rPr>
              <a:t> norm of a matrix M is defined as the square root of the sum of the squared elements of M.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3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24E4-9536-5225-74B9-3D0C5696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05DA-9FEA-DAB1-7B88-9703BB8F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NMF is a non-convex optimization problem, which means that there may be multiple local minima and the algorithm may get stuck in a suboptimal solution.</a:t>
            </a:r>
          </a:p>
          <a:p>
            <a:r>
              <a:rPr lang="en-US" b="0" i="0" dirty="0">
                <a:effectLst/>
                <a:latin typeface="-apple-system"/>
              </a:rPr>
              <a:t>NMF assumes that the input data is nonnegative, which may not always be the case in practice.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8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D8DA-1041-D68B-8481-DBA04924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DDFD8-F8C9-57C3-3632-F19FDFD1F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83" b="16548"/>
          <a:stretch/>
        </p:blipFill>
        <p:spPr>
          <a:xfrm>
            <a:off x="451632" y="609600"/>
            <a:ext cx="11461985" cy="4736841"/>
          </a:xfrm>
        </p:spPr>
      </p:pic>
    </p:spTree>
    <p:extLst>
      <p:ext uri="{BB962C8B-B14F-4D97-AF65-F5344CB8AC3E}">
        <p14:creationId xmlns:p14="http://schemas.microsoft.com/office/powerpoint/2010/main" val="2167690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2414-B15D-35C1-12BF-9961A341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NINAPRO</a:t>
            </a:r>
          </a:p>
        </p:txBody>
      </p:sp>
      <p:pic>
        <p:nvPicPr>
          <p:cNvPr id="5" name="Content Placeholder 4" descr="A black text with numbers and numbers&#10;&#10;Description automatically generated">
            <a:extLst>
              <a:ext uri="{FF2B5EF4-FFF2-40B4-BE49-F238E27FC236}">
                <a16:creationId xmlns:a16="http://schemas.microsoft.com/office/drawing/2014/main" id="{ECA9F0B3-B7CC-12EA-915A-252A35FD7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10" t="39910" r="1"/>
          <a:stretch/>
        </p:blipFill>
        <p:spPr>
          <a:xfrm>
            <a:off x="2301241" y="3093720"/>
            <a:ext cx="8673162" cy="1489765"/>
          </a:xfrm>
        </p:spPr>
      </p:pic>
    </p:spTree>
    <p:extLst>
      <p:ext uri="{BB962C8B-B14F-4D97-AF65-F5344CB8AC3E}">
        <p14:creationId xmlns:p14="http://schemas.microsoft.com/office/powerpoint/2010/main" val="282355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30CC-00FE-0D41-743D-6D367C79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SR_index.mat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5" name="Content Placeholder 4" descr="A number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1CD1120B-763F-0C44-A541-381FC9339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019" y="1811725"/>
            <a:ext cx="8451312" cy="1356478"/>
          </a:xfrm>
        </p:spPr>
      </p:pic>
    </p:spTree>
    <p:extLst>
      <p:ext uri="{BB962C8B-B14F-4D97-AF65-F5344CB8AC3E}">
        <p14:creationId xmlns:p14="http://schemas.microsoft.com/office/powerpoint/2010/main" val="413347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55C1-4132-4D58-3413-CDA8A5B7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347" y="4221318"/>
            <a:ext cx="5466386" cy="1326321"/>
          </a:xfrm>
        </p:spPr>
        <p:txBody>
          <a:bodyPr/>
          <a:lstStyle/>
          <a:p>
            <a:r>
              <a:rPr lang="en-US" dirty="0" err="1">
                <a:effectLst/>
                <a:latin typeface="Courier New" panose="02070309020205020404" pitchFamily="49" charset="0"/>
              </a:rPr>
              <a:t>SR_index.mat</a:t>
            </a:r>
            <a:endParaRPr lang="en-US" dirty="0"/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715A1BBA-C013-8598-1F24-17274A795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3163" y="844533"/>
            <a:ext cx="2917462" cy="2291711"/>
          </a:xfrm>
        </p:spPr>
      </p:pic>
      <p:pic>
        <p:nvPicPr>
          <p:cNvPr id="7" name="Picture 6" descr="A graph of blue lines&#10;&#10;Description automatically generated">
            <a:extLst>
              <a:ext uri="{FF2B5EF4-FFF2-40B4-BE49-F238E27FC236}">
                <a16:creationId xmlns:a16="http://schemas.microsoft.com/office/drawing/2014/main" id="{BC9506F4-3BCD-2BD4-3307-93042DBB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295" y="799814"/>
            <a:ext cx="3065557" cy="2336430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6C0C94E8-BE4E-4945-385B-DC73949C2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791" y="822174"/>
            <a:ext cx="3065556" cy="2248074"/>
          </a:xfrm>
          <a:prstGeom prst="rect">
            <a:avLst/>
          </a:prstGeom>
        </p:spPr>
      </p:pic>
      <p:pic>
        <p:nvPicPr>
          <p:cNvPr id="11" name="Picture 10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5CBE8F1D-A523-D125-827A-5CACA2911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174"/>
            <a:ext cx="2734876" cy="2006048"/>
          </a:xfrm>
          <a:prstGeom prst="rect">
            <a:avLst/>
          </a:prstGeom>
        </p:spPr>
      </p:pic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BFDD013C-9FA3-A711-A27E-123B79785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31" y="2828222"/>
            <a:ext cx="2869322" cy="2065479"/>
          </a:xfrm>
          <a:prstGeom prst="rect">
            <a:avLst/>
          </a:prstGeom>
        </p:spPr>
      </p:pic>
      <p:pic>
        <p:nvPicPr>
          <p:cNvPr id="15" name="Picture 14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1E6C66C4-697B-67E4-AB57-AB13916DA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550" y="2819000"/>
            <a:ext cx="2691041" cy="2006049"/>
          </a:xfrm>
          <a:prstGeom prst="rect">
            <a:avLst/>
          </a:prstGeom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49079C14-DB50-26D1-9E32-46DF43FB6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4870" y="4825049"/>
            <a:ext cx="2869322" cy="2006049"/>
          </a:xfrm>
          <a:prstGeom prst="rect">
            <a:avLst/>
          </a:prstGeom>
        </p:spPr>
      </p:pic>
      <p:pic>
        <p:nvPicPr>
          <p:cNvPr id="19" name="Picture 18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493E972C-C9CE-C9D6-A926-7B4E71FAB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9550" y="4825049"/>
            <a:ext cx="2731341" cy="20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67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373</TotalTime>
  <Words>477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Bookman Old Style</vt:lpstr>
      <vt:lpstr>Courier New</vt:lpstr>
      <vt:lpstr>Rockwell</vt:lpstr>
      <vt:lpstr>Damask</vt:lpstr>
      <vt:lpstr>NMF based emg synergy extraction</vt:lpstr>
      <vt:lpstr>NMF</vt:lpstr>
      <vt:lpstr>How it works </vt:lpstr>
      <vt:lpstr>PowerPoint Presentation</vt:lpstr>
      <vt:lpstr>limitations</vt:lpstr>
      <vt:lpstr>PowerPoint Presentation</vt:lpstr>
      <vt:lpstr>USING NINAPRO</vt:lpstr>
      <vt:lpstr>Using  SR_index.mat </vt:lpstr>
      <vt:lpstr>SR_index.mat</vt:lpstr>
      <vt:lpstr>SR_middle.mat </vt:lpstr>
      <vt:lpstr>SR_pinky.mat </vt:lpstr>
      <vt:lpstr>SR_ring.mat </vt:lpstr>
      <vt:lpstr>SR_thumb.mat 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NMF based emg synergy extraction</dc:title>
  <dc:creator>2000421@eng.asu.edu.eg</dc:creator>
  <cp:lastModifiedBy>2000421@eng.asu.edu.eg</cp:lastModifiedBy>
  <cp:revision>4</cp:revision>
  <dcterms:created xsi:type="dcterms:W3CDTF">2023-06-20T06:14:26Z</dcterms:created>
  <dcterms:modified xsi:type="dcterms:W3CDTF">2023-08-16T00:42:24Z</dcterms:modified>
</cp:coreProperties>
</file>